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67" r:id="rId5"/>
    <p:sldId id="264"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434D"/>
    <a:srgbClr val="31869A"/>
    <a:srgbClr val="DEAF61"/>
    <a:srgbClr val="8C9A97"/>
    <a:srgbClr val="55A58C"/>
    <a:srgbClr val="D86E95"/>
    <a:srgbClr val="E2C06A"/>
    <a:srgbClr val="2C4F4B"/>
    <a:srgbClr val="EAF3F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60"/>
  </p:normalViewPr>
  <p:slideViewPr>
    <p:cSldViewPr snapToGrid="0">
      <p:cViewPr varScale="1">
        <p:scale>
          <a:sx n="60" d="100"/>
          <a:sy n="60" d="100"/>
        </p:scale>
        <p:origin x="2347"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ruber" userId="c9ddd9b9-c49e-4c97-b481-a45fecd6ff96" providerId="ADAL" clId="{F6DFB202-95E9-447B-B66C-6760A9A52024}"/>
    <pc:docChg chg="delSld modSld">
      <pc:chgData name="Monica Gruber" userId="c9ddd9b9-c49e-4c97-b481-a45fecd6ff96" providerId="ADAL" clId="{F6DFB202-95E9-447B-B66C-6760A9A52024}" dt="2022-09-09T02:29:04.203" v="24" actId="20577"/>
      <pc:docMkLst>
        <pc:docMk/>
      </pc:docMkLst>
      <pc:sldChg chg="del">
        <pc:chgData name="Monica Gruber" userId="c9ddd9b9-c49e-4c97-b481-a45fecd6ff96" providerId="ADAL" clId="{F6DFB202-95E9-447B-B66C-6760A9A52024}" dt="2022-09-08T02:10:20.275" v="0" actId="47"/>
        <pc:sldMkLst>
          <pc:docMk/>
          <pc:sldMk cId="40085923" sldId="257"/>
        </pc:sldMkLst>
      </pc:sldChg>
      <pc:sldChg chg="del">
        <pc:chgData name="Monica Gruber" userId="c9ddd9b9-c49e-4c97-b481-a45fecd6ff96" providerId="ADAL" clId="{F6DFB202-95E9-447B-B66C-6760A9A52024}" dt="2022-09-08T02:10:22.094" v="1" actId="47"/>
        <pc:sldMkLst>
          <pc:docMk/>
          <pc:sldMk cId="2336388181" sldId="259"/>
        </pc:sldMkLst>
      </pc:sldChg>
      <pc:sldChg chg="del">
        <pc:chgData name="Monica Gruber" userId="c9ddd9b9-c49e-4c97-b481-a45fecd6ff96" providerId="ADAL" clId="{F6DFB202-95E9-447B-B66C-6760A9A52024}" dt="2022-09-08T02:10:27.990" v="2" actId="47"/>
        <pc:sldMkLst>
          <pc:docMk/>
          <pc:sldMk cId="3925144601" sldId="263"/>
        </pc:sldMkLst>
      </pc:sldChg>
      <pc:sldChg chg="modSp mod">
        <pc:chgData name="Monica Gruber" userId="c9ddd9b9-c49e-4c97-b481-a45fecd6ff96" providerId="ADAL" clId="{F6DFB202-95E9-447B-B66C-6760A9A52024}" dt="2022-09-09T02:29:04.203" v="24" actId="20577"/>
        <pc:sldMkLst>
          <pc:docMk/>
          <pc:sldMk cId="2970935735" sldId="264"/>
        </pc:sldMkLst>
        <pc:spChg chg="mod">
          <ac:chgData name="Monica Gruber" userId="c9ddd9b9-c49e-4c97-b481-a45fecd6ff96" providerId="ADAL" clId="{F6DFB202-95E9-447B-B66C-6760A9A52024}" dt="2022-09-09T02:29:04.203" v="24" actId="20577"/>
          <ac:spMkLst>
            <pc:docMk/>
            <pc:sldMk cId="2970935735" sldId="264"/>
            <ac:spMk id="34" creationId="{8F62B84C-CD2C-3B83-1382-C57362EC07D8}"/>
          </ac:spMkLst>
        </pc:spChg>
      </pc:sldChg>
      <pc:sldChg chg="del">
        <pc:chgData name="Monica Gruber" userId="c9ddd9b9-c49e-4c97-b481-a45fecd6ff96" providerId="ADAL" clId="{F6DFB202-95E9-447B-B66C-6760A9A52024}" dt="2022-09-08T02:10:29.190" v="3" actId="47"/>
        <pc:sldMkLst>
          <pc:docMk/>
          <pc:sldMk cId="2194150480" sldId="26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29962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85724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57951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0388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2005EC-A9F8-4530-8A8E-15F90C134277}" type="datetimeFigureOut">
              <a:rPr lang="en-NZ" smtClean="0"/>
              <a:t>9/09/2022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22833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2005EC-A9F8-4530-8A8E-15F90C134277}" type="datetimeFigureOut">
              <a:rPr lang="en-NZ" smtClean="0"/>
              <a:t>9/09/2022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44878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2005EC-A9F8-4530-8A8E-15F90C134277}" type="datetimeFigureOut">
              <a:rPr lang="en-NZ" smtClean="0"/>
              <a:t>9/09/2022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93426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2005EC-A9F8-4530-8A8E-15F90C134277}" type="datetimeFigureOut">
              <a:rPr lang="en-NZ" smtClean="0"/>
              <a:t>9/09/2022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8216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005EC-A9F8-4530-8A8E-15F90C134277}" type="datetimeFigureOut">
              <a:rPr lang="en-NZ" smtClean="0"/>
              <a:t>9/09/2022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73715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9/09/2022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88266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9/09/2022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83380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F2005EC-A9F8-4530-8A8E-15F90C134277}" type="datetimeFigureOut">
              <a:rPr lang="en-NZ" smtClean="0"/>
              <a:t>9/09/2022</a:t>
            </a:fld>
            <a:endParaRPr lang="en-NZ"/>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6394A1E-1522-4639-A8CB-7E2090099CAC}" type="slidenum">
              <a:rPr lang="en-NZ" smtClean="0"/>
              <a:t>‹#›</a:t>
            </a:fld>
            <a:endParaRPr lang="en-NZ"/>
          </a:p>
        </p:txBody>
      </p:sp>
    </p:spTree>
    <p:extLst>
      <p:ext uri="{BB962C8B-B14F-4D97-AF65-F5344CB8AC3E}">
        <p14:creationId xmlns:p14="http://schemas.microsoft.com/office/powerpoint/2010/main" val="4122417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8.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tif"/><Relationship Id="rId3" Type="http://schemas.openxmlformats.org/officeDocument/2006/relationships/image" Target="../media/image6.emf"/><Relationship Id="rId7" Type="http://schemas.openxmlformats.org/officeDocument/2006/relationships/hyperlink" Target="https://www.cabi.org/isc/datasheet/2994" TargetMode="External"/><Relationship Id="rId12" Type="http://schemas.openxmlformats.org/officeDocument/2006/relationships/image" Target="../media/image13.png"/><Relationship Id="rId2" Type="http://schemas.openxmlformats.org/officeDocument/2006/relationships/image" Target="../media/image5.emf"/><Relationship Id="rId1" Type="http://schemas.openxmlformats.org/officeDocument/2006/relationships/slideLayout" Target="../slideLayouts/slideLayout8.xml"/><Relationship Id="rId6" Type="http://schemas.openxmlformats.org/officeDocument/2006/relationships/hyperlink" Target="https://nzbirdsonline.org.nz/species/common-myna" TargetMode="External"/><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jpg"/><Relationship Id="rId4" Type="http://schemas.openxmlformats.org/officeDocument/2006/relationships/image" Target="../media/image7.emf"/><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30EBD1E-DF4D-0BBD-4F8A-8F51C277E561}"/>
              </a:ext>
            </a:extLst>
          </p:cNvPr>
          <p:cNvSpPr/>
          <p:nvPr/>
        </p:nvSpPr>
        <p:spPr>
          <a:xfrm>
            <a:off x="-1" y="1435100"/>
            <a:ext cx="6857999" cy="5359400"/>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F1C351D-62E5-204F-D299-9C93A227EEDE}"/>
              </a:ext>
            </a:extLst>
          </p:cNvPr>
          <p:cNvSpPr>
            <a:spLocks noGrp="1"/>
          </p:cNvSpPr>
          <p:nvPr>
            <p:ph type="title"/>
          </p:nvPr>
        </p:nvSpPr>
        <p:spPr>
          <a:xfrm>
            <a:off x="-2" y="4123"/>
            <a:ext cx="6857999" cy="1052993"/>
          </a:xfrm>
          <a:solidFill>
            <a:srgbClr val="18434D"/>
          </a:solidFill>
          <a:ln>
            <a:noFill/>
          </a:ln>
        </p:spPr>
        <p:txBody>
          <a:bodyPr anchor="ctr"/>
          <a:lstStyle/>
          <a:p>
            <a:r>
              <a:rPr lang="en-NZ" sz="2800" b="1" dirty="0">
                <a:solidFill>
                  <a:srgbClr val="E8F3F7"/>
                </a:solidFill>
                <a:latin typeface="Arial" panose="020B0604020202020204" pitchFamily="34" charset="0"/>
                <a:cs typeface="Arial" panose="020B0604020202020204" pitchFamily="34" charset="0"/>
              </a:rPr>
              <a:t>  Common </a:t>
            </a:r>
            <a:r>
              <a:rPr lang="en-NZ" sz="2800" b="1" dirty="0" err="1">
                <a:solidFill>
                  <a:srgbClr val="E8F3F7"/>
                </a:solidFill>
                <a:latin typeface="Arial" panose="020B0604020202020204" pitchFamily="34" charset="0"/>
                <a:cs typeface="Arial" panose="020B0604020202020204" pitchFamily="34" charset="0"/>
              </a:rPr>
              <a:t>myna</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err="1">
                <a:solidFill>
                  <a:srgbClr val="E2C06A"/>
                </a:solidFill>
                <a:latin typeface="Arial" panose="020B0604020202020204" pitchFamily="34" charset="0"/>
                <a:cs typeface="Arial" panose="020B0604020202020204" pitchFamily="34" charset="0"/>
              </a:rPr>
              <a:t>Acridotheres</a:t>
            </a:r>
            <a:r>
              <a:rPr lang="en-NZ" sz="1600" b="1" i="1" dirty="0">
                <a:solidFill>
                  <a:srgbClr val="E2C06A"/>
                </a:solidFill>
                <a:latin typeface="Arial" panose="020B0604020202020204" pitchFamily="34" charset="0"/>
                <a:cs typeface="Arial" panose="020B0604020202020204" pitchFamily="34" charset="0"/>
              </a:rPr>
              <a:t> tristis</a:t>
            </a:r>
            <a:r>
              <a:rPr lang="en-NZ" sz="1600" b="1" dirty="0">
                <a:solidFill>
                  <a:srgbClr val="E2C06A"/>
                </a:solidFill>
                <a:latin typeface="Arial" panose="020B0604020202020204" pitchFamily="34" charset="0"/>
                <a:cs typeface="Arial" panose="020B0604020202020204" pitchFamily="34" charset="0"/>
              </a:rPr>
              <a:t>*</a:t>
            </a:r>
            <a:endParaRPr lang="en-NZ" b="1" dirty="0">
              <a:solidFill>
                <a:srgbClr val="E2C06A"/>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905356-25F6-D909-CAD3-FBECBAFB7EFA}"/>
              </a:ext>
            </a:extLst>
          </p:cNvPr>
          <p:cNvSpPr>
            <a:spLocks noGrp="1"/>
          </p:cNvSpPr>
          <p:nvPr>
            <p:ph idx="1"/>
          </p:nvPr>
        </p:nvSpPr>
        <p:spPr>
          <a:xfrm>
            <a:off x="3327398" y="1573079"/>
            <a:ext cx="3352056" cy="4943926"/>
          </a:xfrm>
        </p:spPr>
        <p:txBody>
          <a:bodyPr>
            <a:noAutofit/>
          </a:bodyPr>
          <a:lstStyle/>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Approximately 25-26cm in long with a relatively heavy build and a mass of 82-143 g</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Body is chocolate-brown, and the head, neck and upper breast of the adult is glossy black, and the undertail coverts, tail tip and the outer feathers are white</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Bill, legs and feet are bright yellow, and there is a bright yellow ring around the eye</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The iris of the eye is grey in young but in adults the colour varies, with a base colour from grey-brown through brown to red, often with inner and/or outer margins differently coloured within the range of grey-brown to red. </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Male and female birds are not clearly different and difficult to tell apart</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Have a distinctive walk, rather than a hop, like most birds</a:t>
            </a:r>
          </a:p>
          <a:p>
            <a:pPr>
              <a:lnSpc>
                <a:spcPct val="100000"/>
              </a:lnSpc>
              <a:spcBef>
                <a:spcPts val="600"/>
              </a:spcBef>
            </a:pPr>
            <a:r>
              <a:rPr lang="en-NZ" sz="1100" dirty="0" err="1">
                <a:solidFill>
                  <a:srgbClr val="18434D"/>
                </a:solidFill>
                <a:latin typeface="Arial" panose="020B0604020202020204" pitchFamily="34" charset="0"/>
                <a:cs typeface="Arial" panose="020B0604020202020204" pitchFamily="34" charset="0"/>
              </a:rPr>
              <a:t>Myna</a:t>
            </a:r>
            <a:r>
              <a:rPr lang="en-NZ" sz="1100" dirty="0">
                <a:solidFill>
                  <a:srgbClr val="18434D"/>
                </a:solidFill>
                <a:latin typeface="Arial" panose="020B0604020202020204" pitchFamily="34" charset="0"/>
                <a:cs typeface="Arial" panose="020B0604020202020204" pitchFamily="34" charset="0"/>
              </a:rPr>
              <a:t> have a varied diet. They eat fruits, berries, grains, flower nectar, insects (beetle larvae and adults, caterpillars, worms, flies, snails) and spiders. They also scavenge on street litter and at rubbish dumps, on animal food and waste at farms and on roadkill</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Most successful in human-modified habitats</a:t>
            </a:r>
          </a:p>
        </p:txBody>
      </p:sp>
      <p:sp>
        <p:nvSpPr>
          <p:cNvPr id="4" name="Text Placeholder 3">
            <a:extLst>
              <a:ext uri="{FF2B5EF4-FFF2-40B4-BE49-F238E27FC236}">
                <a16:creationId xmlns:a16="http://schemas.microsoft.com/office/drawing/2014/main" id="{DDB12B0C-6C09-B5F5-6D04-6D2004D8F094}"/>
              </a:ext>
            </a:extLst>
          </p:cNvPr>
          <p:cNvSpPr>
            <a:spLocks noGrp="1"/>
          </p:cNvSpPr>
          <p:nvPr>
            <p:ph type="body" sz="half" idx="2"/>
          </p:nvPr>
        </p:nvSpPr>
        <p:spPr>
          <a:xfrm>
            <a:off x="-2" y="6599250"/>
            <a:ext cx="6858000" cy="457193"/>
          </a:xfrm>
          <a:solidFill>
            <a:srgbClr val="31869A"/>
          </a:solidFill>
          <a:ln>
            <a:noFill/>
          </a:ln>
        </p:spPr>
        <p:txBody>
          <a:bodyPr>
            <a:normAutofit/>
          </a:bodyPr>
          <a:lstStyle/>
          <a:p>
            <a:pPr>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            PATHWAYS     </a:t>
            </a:r>
            <a:r>
              <a:rPr lang="en-NZ" b="1" dirty="0">
                <a:solidFill>
                  <a:srgbClr val="E2C06A"/>
                </a:solidFill>
                <a:latin typeface="Arial" panose="020B0604020202020204" pitchFamily="34" charset="0"/>
                <a:cs typeface="Arial" panose="020B0604020202020204" pitchFamily="34" charset="0"/>
                <a:sym typeface="Wingdings" panose="05000000000000000000" pitchFamily="2" charset="2"/>
              </a:rPr>
              <a:t> </a:t>
            </a:r>
            <a:r>
              <a:rPr lang="en-NZ" b="1" dirty="0">
                <a:solidFill>
                  <a:srgbClr val="E2C06A"/>
                </a:solidFill>
                <a:latin typeface="Arial" panose="020B0604020202020204" pitchFamily="34" charset="0"/>
                <a:cs typeface="Arial" panose="020B0604020202020204" pitchFamily="34" charset="0"/>
              </a:rPr>
              <a:t>shipping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a:t>
            </a:r>
            <a:r>
              <a:rPr lang="en-NZ" b="1" dirty="0">
                <a:solidFill>
                  <a:srgbClr val="E2C06A"/>
                </a:solidFill>
                <a:latin typeface="Arial" panose="020B0604020202020204" pitchFamily="34" charset="0"/>
                <a:cs typeface="Arial" panose="020B0604020202020204" pitchFamily="34" charset="0"/>
              </a:rPr>
              <a:t> biological control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a:t>
            </a:r>
            <a:r>
              <a:rPr lang="en-NZ" b="1" dirty="0">
                <a:solidFill>
                  <a:srgbClr val="E2C06A"/>
                </a:solidFill>
                <a:latin typeface="Arial" panose="020B0604020202020204" pitchFamily="34" charset="0"/>
                <a:cs typeface="Arial" panose="020B0604020202020204" pitchFamily="34" charset="0"/>
              </a:rPr>
              <a:t> pet trade</a:t>
            </a:r>
          </a:p>
        </p:txBody>
      </p:sp>
      <p:sp>
        <p:nvSpPr>
          <p:cNvPr id="19" name="Text Placeholder 3">
            <a:extLst>
              <a:ext uri="{FF2B5EF4-FFF2-40B4-BE49-F238E27FC236}">
                <a16:creationId xmlns:a16="http://schemas.microsoft.com/office/drawing/2014/main" id="{CF3C53D4-532F-B7A8-8085-4373C5DAF3FE}"/>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KEY FEATURES</a:t>
            </a:r>
          </a:p>
        </p:txBody>
      </p:sp>
      <p:pic>
        <p:nvPicPr>
          <p:cNvPr id="7" name="Picture 6">
            <a:extLst>
              <a:ext uri="{FF2B5EF4-FFF2-40B4-BE49-F238E27FC236}">
                <a16:creationId xmlns:a16="http://schemas.microsoft.com/office/drawing/2014/main" id="{04C884B9-2B98-0ADD-B8D3-C977E4188FAA}"/>
              </a:ext>
            </a:extLst>
          </p:cNvPr>
          <p:cNvPicPr>
            <a:picLocks noChangeAspect="1"/>
          </p:cNvPicPr>
          <p:nvPr/>
        </p:nvPicPr>
        <p:blipFill rotWithShape="1">
          <a:blip r:embed="rId2"/>
          <a:srcRect l="3114" t="2760" r="9587" b="635"/>
          <a:stretch/>
        </p:blipFill>
        <p:spPr>
          <a:xfrm>
            <a:off x="149860" y="6511557"/>
            <a:ext cx="613409" cy="632577"/>
          </a:xfrm>
          <a:prstGeom prst="flowChartConnector">
            <a:avLst/>
          </a:prstGeom>
        </p:spPr>
      </p:pic>
      <p:pic>
        <p:nvPicPr>
          <p:cNvPr id="2056" name="Picture 8">
            <a:extLst>
              <a:ext uri="{FF2B5EF4-FFF2-40B4-BE49-F238E27FC236}">
                <a16:creationId xmlns:a16="http://schemas.microsoft.com/office/drawing/2014/main" id="{3F020C78-C50F-95D8-1CBE-92B33232F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246263"/>
            <a:ext cx="4813298" cy="25158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cridotheres tristis is approximately 25-26cm in length with a relatively heavy build. The head, neck and upper breast of the adult is glossy black, while the undertail coverts, tail tip and the outer feathers are white.The bill, legs and feet are bright yellow, while the adult iris is reddish brown. Male and female A. tristis are not clearly sexually dimorphic and are thus difficult to identify in the field. Mynas are distinctive in that they walk rather than hop.">
            <a:extLst>
              <a:ext uri="{FF2B5EF4-FFF2-40B4-BE49-F238E27FC236}">
                <a16:creationId xmlns:a16="http://schemas.microsoft.com/office/drawing/2014/main" id="{1134B229-1C9B-2B07-8314-34E110BA5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684" y="1674678"/>
            <a:ext cx="2952000" cy="201846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9027244C-DB92-F949-4833-E0857B7B95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463" b="5543"/>
          <a:stretch/>
        </p:blipFill>
        <p:spPr bwMode="auto">
          <a:xfrm>
            <a:off x="211684" y="3807621"/>
            <a:ext cx="2952000" cy="237387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B4000271-8B71-6FD8-7771-C3D6377D366B}"/>
              </a:ext>
            </a:extLst>
          </p:cNvPr>
          <p:cNvSpPr/>
          <p:nvPr/>
        </p:nvSpPr>
        <p:spPr>
          <a:xfrm>
            <a:off x="178547" y="7182415"/>
            <a:ext cx="1497853" cy="1792287"/>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Introduced</a:t>
            </a: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Native</a:t>
            </a: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Origin not </a:t>
            </a:r>
          </a:p>
          <a:p>
            <a:r>
              <a:rPr lang="en-NZ" sz="1050" dirty="0">
                <a:solidFill>
                  <a:srgbClr val="18434D"/>
                </a:solidFill>
                <a:latin typeface="Arial" panose="020B0604020202020204" pitchFamily="34" charset="0"/>
                <a:cs typeface="Arial" panose="020B0604020202020204" pitchFamily="34" charset="0"/>
              </a:rPr>
              <a:t>recorded</a:t>
            </a:r>
          </a:p>
        </p:txBody>
      </p:sp>
      <p:sp>
        <p:nvSpPr>
          <p:cNvPr id="16" name="Rectangle 15">
            <a:extLst>
              <a:ext uri="{FF2B5EF4-FFF2-40B4-BE49-F238E27FC236}">
                <a16:creationId xmlns:a16="http://schemas.microsoft.com/office/drawing/2014/main" id="{217EE900-9C59-5E3D-B57D-FB435DACB1FB}"/>
              </a:ext>
            </a:extLst>
          </p:cNvPr>
          <p:cNvSpPr/>
          <p:nvPr/>
        </p:nvSpPr>
        <p:spPr>
          <a:xfrm>
            <a:off x="1003300" y="7340600"/>
            <a:ext cx="571500" cy="330200"/>
          </a:xfrm>
          <a:prstGeom prst="rect">
            <a:avLst/>
          </a:prstGeom>
          <a:solidFill>
            <a:srgbClr val="D86E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Rectangle 16">
            <a:extLst>
              <a:ext uri="{FF2B5EF4-FFF2-40B4-BE49-F238E27FC236}">
                <a16:creationId xmlns:a16="http://schemas.microsoft.com/office/drawing/2014/main" id="{A98155BC-7E9F-998C-7404-1B0591695766}"/>
              </a:ext>
            </a:extLst>
          </p:cNvPr>
          <p:cNvSpPr/>
          <p:nvPr/>
        </p:nvSpPr>
        <p:spPr>
          <a:xfrm>
            <a:off x="1003300" y="7957961"/>
            <a:ext cx="571500" cy="330200"/>
          </a:xfrm>
          <a:prstGeom prst="rect">
            <a:avLst/>
          </a:prstGeom>
          <a:solidFill>
            <a:srgbClr val="55A5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B700280C-E0BF-5B48-D2F5-0C9BEE87306E}"/>
              </a:ext>
            </a:extLst>
          </p:cNvPr>
          <p:cNvSpPr/>
          <p:nvPr/>
        </p:nvSpPr>
        <p:spPr>
          <a:xfrm>
            <a:off x="1003300" y="8546072"/>
            <a:ext cx="571500" cy="330200"/>
          </a:xfrm>
          <a:prstGeom prst="rect">
            <a:avLst/>
          </a:prstGeom>
          <a:solidFill>
            <a:srgbClr val="8C9A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115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67E2EBD-18B2-6E86-7CF1-1C6725900607}"/>
              </a:ext>
            </a:extLst>
          </p:cNvPr>
          <p:cNvSpPr/>
          <p:nvPr/>
        </p:nvSpPr>
        <p:spPr>
          <a:xfrm>
            <a:off x="94706"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Competes with small mammals and birds for nesting hollows. Preys on other birds' eggs and chicks, and sometimes attacks adults of small birds. A threat to native animals, especially on islands. Carrier of Avian malaria</a:t>
            </a:r>
          </a:p>
        </p:txBody>
      </p:sp>
      <p:sp>
        <p:nvSpPr>
          <p:cNvPr id="16" name="Text Placeholder 3">
            <a:extLst>
              <a:ext uri="{FF2B5EF4-FFF2-40B4-BE49-F238E27FC236}">
                <a16:creationId xmlns:a16="http://schemas.microsoft.com/office/drawing/2014/main" id="{BEC4E14F-3B6E-18F3-3F58-3CF0FF341EB7}"/>
              </a:ext>
            </a:extLst>
          </p:cNvPr>
          <p:cNvSpPr txBox="1">
            <a:spLocks/>
          </p:cNvSpPr>
          <p:nvPr/>
        </p:nvSpPr>
        <p:spPr>
          <a:xfrm>
            <a:off x="-1" y="6155514"/>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ADDITIONAL NOTES</a:t>
            </a:r>
          </a:p>
        </p:txBody>
      </p:sp>
      <p:sp>
        <p:nvSpPr>
          <p:cNvPr id="17" name="Text Placeholder 3">
            <a:extLst>
              <a:ext uri="{FF2B5EF4-FFF2-40B4-BE49-F238E27FC236}">
                <a16:creationId xmlns:a16="http://schemas.microsoft.com/office/drawing/2014/main" id="{93E9C069-D165-2BB0-E11F-44A71573A9DF}"/>
              </a:ext>
            </a:extLst>
          </p:cNvPr>
          <p:cNvSpPr txBox="1">
            <a:spLocks/>
          </p:cNvSpPr>
          <p:nvPr/>
        </p:nvSpPr>
        <p:spPr>
          <a:xfrm>
            <a:off x="-1704" y="428669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DISTRIBUTION</a:t>
            </a:r>
          </a:p>
        </p:txBody>
      </p:sp>
      <p:sp>
        <p:nvSpPr>
          <p:cNvPr id="18" name="Text Placeholder 3">
            <a:extLst>
              <a:ext uri="{FF2B5EF4-FFF2-40B4-BE49-F238E27FC236}">
                <a16:creationId xmlns:a16="http://schemas.microsoft.com/office/drawing/2014/main" id="{A6A913F0-FC65-34F3-A0E3-FD5D1E165333}"/>
              </a:ext>
            </a:extLst>
          </p:cNvPr>
          <p:cNvSpPr txBox="1">
            <a:spLocks/>
          </p:cNvSpPr>
          <p:nvPr/>
        </p:nvSpPr>
        <p:spPr>
          <a:xfrm>
            <a:off x="-3826" y="746184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INFORMATION SOURCES </a:t>
            </a:r>
            <a:r>
              <a:rPr lang="en-NZ" dirty="0">
                <a:solidFill>
                  <a:srgbClr val="C4E0EB"/>
                </a:solidFill>
                <a:latin typeface="Arial" panose="020B0604020202020204" pitchFamily="34" charset="0"/>
                <a:cs typeface="Arial" panose="020B0604020202020204" pitchFamily="34" charset="0"/>
              </a:rPr>
              <a:t>(click links for more)</a:t>
            </a:r>
            <a:endParaRPr lang="en-NZ" sz="2000" dirty="0">
              <a:solidFill>
                <a:srgbClr val="C4E0EB"/>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2915D2D-A752-8370-B1C4-E4F97AFE35B8}"/>
              </a:ext>
            </a:extLst>
          </p:cNvPr>
          <p:cNvGrpSpPr/>
          <p:nvPr/>
        </p:nvGrpSpPr>
        <p:grpSpPr>
          <a:xfrm>
            <a:off x="3563618" y="1666153"/>
            <a:ext cx="1390496" cy="510803"/>
            <a:chOff x="3528718" y="2217447"/>
            <a:chExt cx="1390496" cy="510803"/>
          </a:xfrm>
        </p:grpSpPr>
        <p:pic>
          <p:nvPicPr>
            <p:cNvPr id="9" name="Picture 8">
              <a:extLst>
                <a:ext uri="{FF2B5EF4-FFF2-40B4-BE49-F238E27FC236}">
                  <a16:creationId xmlns:a16="http://schemas.microsoft.com/office/drawing/2014/main" id="{88763411-12A9-2538-836A-C9425B23B864}"/>
                </a:ext>
              </a:extLst>
            </p:cNvPr>
            <p:cNvPicPr>
              <a:picLocks noChangeAspect="1"/>
            </p:cNvPicPr>
            <p:nvPr/>
          </p:nvPicPr>
          <p:blipFill>
            <a:blip r:embed="rId2"/>
            <a:stretch>
              <a:fillRect/>
            </a:stretch>
          </p:blipFill>
          <p:spPr>
            <a:xfrm>
              <a:off x="3528718" y="2219535"/>
              <a:ext cx="618186" cy="508715"/>
            </a:xfrm>
            <a:prstGeom prst="rect">
              <a:avLst/>
            </a:prstGeom>
          </p:spPr>
        </p:pic>
        <p:sp>
          <p:nvSpPr>
            <p:cNvPr id="31" name="Text Placeholder 3">
              <a:extLst>
                <a:ext uri="{FF2B5EF4-FFF2-40B4-BE49-F238E27FC236}">
                  <a16:creationId xmlns:a16="http://schemas.microsoft.com/office/drawing/2014/main" id="{EAFA7B12-0573-1476-E953-5795436F10ED}"/>
                </a:ext>
              </a:extLst>
            </p:cNvPr>
            <p:cNvSpPr txBox="1">
              <a:spLocks/>
            </p:cNvSpPr>
            <p:nvPr/>
          </p:nvSpPr>
          <p:spPr>
            <a:xfrm>
              <a:off x="4097036" y="2217447"/>
              <a:ext cx="822178" cy="504000"/>
            </a:xfrm>
            <a:prstGeom prst="rect">
              <a:avLst/>
            </a:prstGeom>
            <a:solidFill>
              <a:schemeClr val="bg1"/>
            </a:solidFill>
            <a:ln>
              <a:noFill/>
            </a:ln>
          </p:spPr>
          <p:txBody>
            <a:bodyPr vert="horz" lIns="91440" tIns="45720" rIns="91440" bIns="45720" rtlCol="0" anchor="ct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Society &amp;</a:t>
              </a:r>
            </a:p>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Culture</a:t>
              </a:r>
            </a:p>
          </p:txBody>
        </p:sp>
      </p:grpSp>
      <p:grpSp>
        <p:nvGrpSpPr>
          <p:cNvPr id="13" name="Group 12">
            <a:extLst>
              <a:ext uri="{FF2B5EF4-FFF2-40B4-BE49-F238E27FC236}">
                <a16:creationId xmlns:a16="http://schemas.microsoft.com/office/drawing/2014/main" id="{F104C532-B7E1-D09D-1B6F-A09AFDE82027}"/>
              </a:ext>
            </a:extLst>
          </p:cNvPr>
          <p:cNvGrpSpPr/>
          <p:nvPr/>
        </p:nvGrpSpPr>
        <p:grpSpPr>
          <a:xfrm>
            <a:off x="5340248" y="1668395"/>
            <a:ext cx="1320634" cy="506318"/>
            <a:chOff x="5206898" y="2214176"/>
            <a:chExt cx="1320634" cy="506318"/>
          </a:xfrm>
        </p:grpSpPr>
        <p:sp>
          <p:nvSpPr>
            <p:cNvPr id="19" name="Text Placeholder 3">
              <a:extLst>
                <a:ext uri="{FF2B5EF4-FFF2-40B4-BE49-F238E27FC236}">
                  <a16:creationId xmlns:a16="http://schemas.microsoft.com/office/drawing/2014/main" id="{37F425DD-FDFF-2B71-A7F5-2DD0EF86DB36}"/>
                </a:ext>
              </a:extLst>
            </p:cNvPr>
            <p:cNvSpPr txBox="1">
              <a:spLocks/>
            </p:cNvSpPr>
            <p:nvPr/>
          </p:nvSpPr>
          <p:spPr>
            <a:xfrm>
              <a:off x="5659634" y="2214176"/>
              <a:ext cx="8678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0"/>
                </a:spcBef>
              </a:pPr>
              <a:r>
                <a:rPr lang="en-NZ" sz="1400" b="1" dirty="0">
                  <a:solidFill>
                    <a:srgbClr val="18434D"/>
                  </a:solidFill>
                  <a:latin typeface="Arial Narrow" panose="020B0606020202030204" pitchFamily="34" charset="0"/>
                  <a:cs typeface="Arial" panose="020B0604020202020204" pitchFamily="34" charset="0"/>
                </a:rPr>
                <a:t>Economy</a:t>
              </a:r>
            </a:p>
          </p:txBody>
        </p:sp>
        <p:pic>
          <p:nvPicPr>
            <p:cNvPr id="7" name="Picture 6">
              <a:extLst>
                <a:ext uri="{FF2B5EF4-FFF2-40B4-BE49-F238E27FC236}">
                  <a16:creationId xmlns:a16="http://schemas.microsoft.com/office/drawing/2014/main" id="{C39EA138-4623-A4D5-4EFD-39CE9666CCE0}"/>
                </a:ext>
              </a:extLst>
            </p:cNvPr>
            <p:cNvPicPr>
              <a:picLocks noChangeAspect="1"/>
            </p:cNvPicPr>
            <p:nvPr/>
          </p:nvPicPr>
          <p:blipFill>
            <a:blip r:embed="rId3"/>
            <a:stretch>
              <a:fillRect/>
            </a:stretch>
          </p:blipFill>
          <p:spPr>
            <a:xfrm>
              <a:off x="5206898" y="2224657"/>
              <a:ext cx="540913" cy="495837"/>
            </a:xfrm>
            <a:prstGeom prst="rect">
              <a:avLst/>
            </a:prstGeom>
          </p:spPr>
        </p:pic>
      </p:grpSp>
      <p:grpSp>
        <p:nvGrpSpPr>
          <p:cNvPr id="22" name="Group 21">
            <a:extLst>
              <a:ext uri="{FF2B5EF4-FFF2-40B4-BE49-F238E27FC236}">
                <a16:creationId xmlns:a16="http://schemas.microsoft.com/office/drawing/2014/main" id="{F34F3DA3-E927-68DC-67D0-DC4778C2DC2C}"/>
              </a:ext>
            </a:extLst>
          </p:cNvPr>
          <p:cNvGrpSpPr/>
          <p:nvPr/>
        </p:nvGrpSpPr>
        <p:grpSpPr>
          <a:xfrm>
            <a:off x="1940628" y="1669067"/>
            <a:ext cx="1324991" cy="504974"/>
            <a:chOff x="1877128" y="2203958"/>
            <a:chExt cx="1324991" cy="504974"/>
          </a:xfrm>
        </p:grpSpPr>
        <p:sp>
          <p:nvSpPr>
            <p:cNvPr id="33" name="Text Placeholder 3">
              <a:extLst>
                <a:ext uri="{FF2B5EF4-FFF2-40B4-BE49-F238E27FC236}">
                  <a16:creationId xmlns:a16="http://schemas.microsoft.com/office/drawing/2014/main" id="{26CD016F-C1E6-11E2-1C7B-E8B63E2E63CD}"/>
                </a:ext>
              </a:extLst>
            </p:cNvPr>
            <p:cNvSpPr txBox="1">
              <a:spLocks/>
            </p:cNvSpPr>
            <p:nvPr/>
          </p:nvSpPr>
          <p:spPr>
            <a:xfrm>
              <a:off x="2372321" y="2203958"/>
              <a:ext cx="8297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Health</a:t>
              </a:r>
            </a:p>
          </p:txBody>
        </p:sp>
        <p:pic>
          <p:nvPicPr>
            <p:cNvPr id="11" name="Picture 10">
              <a:extLst>
                <a:ext uri="{FF2B5EF4-FFF2-40B4-BE49-F238E27FC236}">
                  <a16:creationId xmlns:a16="http://schemas.microsoft.com/office/drawing/2014/main" id="{70667915-06EE-BAE0-AC2F-FFCA31A05F58}"/>
                </a:ext>
              </a:extLst>
            </p:cNvPr>
            <p:cNvPicPr>
              <a:picLocks noChangeAspect="1"/>
            </p:cNvPicPr>
            <p:nvPr/>
          </p:nvPicPr>
          <p:blipFill>
            <a:blip r:embed="rId4"/>
            <a:stretch>
              <a:fillRect/>
            </a:stretch>
          </p:blipFill>
          <p:spPr>
            <a:xfrm>
              <a:off x="1877128" y="2219535"/>
              <a:ext cx="566670" cy="489397"/>
            </a:xfrm>
            <a:prstGeom prst="rect">
              <a:avLst/>
            </a:prstGeom>
          </p:spPr>
        </p:pic>
      </p:grpSp>
      <p:grpSp>
        <p:nvGrpSpPr>
          <p:cNvPr id="26" name="Group 25">
            <a:extLst>
              <a:ext uri="{FF2B5EF4-FFF2-40B4-BE49-F238E27FC236}">
                <a16:creationId xmlns:a16="http://schemas.microsoft.com/office/drawing/2014/main" id="{737A5C03-3631-C878-992F-8B53C5619E2C}"/>
              </a:ext>
            </a:extLst>
          </p:cNvPr>
          <p:cNvGrpSpPr/>
          <p:nvPr/>
        </p:nvGrpSpPr>
        <p:grpSpPr>
          <a:xfrm>
            <a:off x="175987" y="1669554"/>
            <a:ext cx="1470840" cy="504000"/>
            <a:chOff x="264887" y="1669554"/>
            <a:chExt cx="1470840" cy="504000"/>
          </a:xfrm>
        </p:grpSpPr>
        <p:sp>
          <p:nvSpPr>
            <p:cNvPr id="35" name="Text Placeholder 3">
              <a:extLst>
                <a:ext uri="{FF2B5EF4-FFF2-40B4-BE49-F238E27FC236}">
                  <a16:creationId xmlns:a16="http://schemas.microsoft.com/office/drawing/2014/main" id="{FEAAA24C-C7A9-0928-2810-82978E0A647D}"/>
                </a:ext>
              </a:extLst>
            </p:cNvPr>
            <p:cNvSpPr txBox="1">
              <a:spLocks/>
            </p:cNvSpPr>
            <p:nvPr/>
          </p:nvSpPr>
          <p:spPr>
            <a:xfrm>
              <a:off x="630298" y="1669554"/>
              <a:ext cx="1105429"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Environment</a:t>
              </a:r>
            </a:p>
          </p:txBody>
        </p:sp>
        <p:pic>
          <p:nvPicPr>
            <p:cNvPr id="24" name="Picture 23">
              <a:extLst>
                <a:ext uri="{FF2B5EF4-FFF2-40B4-BE49-F238E27FC236}">
                  <a16:creationId xmlns:a16="http://schemas.microsoft.com/office/drawing/2014/main" id="{97DC6AB7-BF4D-4A0B-B4C3-4615E5934A54}"/>
                </a:ext>
              </a:extLst>
            </p:cNvPr>
            <p:cNvPicPr>
              <a:picLocks noChangeAspect="1"/>
            </p:cNvPicPr>
            <p:nvPr/>
          </p:nvPicPr>
          <p:blipFill>
            <a:blip r:embed="rId5"/>
            <a:stretch>
              <a:fillRect/>
            </a:stretch>
          </p:blipFill>
          <p:spPr>
            <a:xfrm rot="3151600" flipH="1">
              <a:off x="422663" y="1613088"/>
              <a:ext cx="210369" cy="525922"/>
            </a:xfrm>
            <a:prstGeom prst="ellipse">
              <a:avLst/>
            </a:prstGeom>
          </p:spPr>
        </p:pic>
      </p:grpSp>
      <p:sp>
        <p:nvSpPr>
          <p:cNvPr id="54" name="Text Placeholder 26">
            <a:extLst>
              <a:ext uri="{FF2B5EF4-FFF2-40B4-BE49-F238E27FC236}">
                <a16:creationId xmlns:a16="http://schemas.microsoft.com/office/drawing/2014/main" id="{5403EBF5-0C23-9963-3CF5-81D39B2D93FD}"/>
              </a:ext>
            </a:extLst>
          </p:cNvPr>
          <p:cNvSpPr txBox="1">
            <a:spLocks/>
          </p:cNvSpPr>
          <p:nvPr/>
        </p:nvSpPr>
        <p:spPr>
          <a:xfrm>
            <a:off x="-17587" y="8016862"/>
            <a:ext cx="6844239" cy="947309"/>
          </a:xfrm>
          <a:prstGeom prst="rect">
            <a:avLst/>
          </a:prstGeom>
        </p:spPr>
        <p:txBody>
          <a:bodyPr vert="horz" lIns="91440" tIns="45720" rIns="91440" bIns="45720" rtlCol="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tabLst>
                <a:tab pos="864000" algn="l"/>
              </a:tabLst>
            </a:pPr>
            <a:r>
              <a:rPr lang="en-NZ" sz="1050" b="1" dirty="0">
                <a:solidFill>
                  <a:srgbClr val="2C4F4B"/>
                </a:solidFill>
                <a:latin typeface="Arial" panose="020B0604020202020204" pitchFamily="34" charset="0"/>
                <a:cs typeface="Arial" panose="020B0604020202020204" pitchFamily="34" charset="0"/>
              </a:rPr>
              <a:t>Images		</a:t>
            </a:r>
            <a:r>
              <a:rPr lang="en-NZ" sz="1050" dirty="0">
                <a:solidFill>
                  <a:srgbClr val="2C4F4B"/>
                </a:solidFill>
                <a:latin typeface="Arial" panose="020B0604020202020204" pitchFamily="34" charset="0"/>
                <a:cs typeface="Arial" panose="020B0604020202020204" pitchFamily="34" charset="0"/>
              </a:rPr>
              <a:t>© KW Bridges/University of Hawai’i  via CABI (top) 					© Image © Ormond Torr  via </a:t>
            </a:r>
            <a:r>
              <a:rPr lang="en-NZ" sz="1050" dirty="0">
                <a:solidFill>
                  <a:srgbClr val="2C4F4B"/>
                </a:solidFill>
                <a:latin typeface="Arial" panose="020B0604020202020204" pitchFamily="34" charset="0"/>
                <a:cs typeface="Arial" panose="020B0604020202020204" pitchFamily="34" charset="0"/>
                <a:hlinkClick r:id="rId6"/>
              </a:rPr>
              <a:t>https://nzbirdsonline.org.nz/species/common-myna</a:t>
            </a:r>
            <a:r>
              <a:rPr lang="en-NZ" sz="1050" dirty="0">
                <a:solidFill>
                  <a:srgbClr val="2C4F4B"/>
                </a:solidFill>
                <a:latin typeface="Arial" panose="020B0604020202020204" pitchFamily="34" charset="0"/>
                <a:cs typeface="Arial" panose="020B0604020202020204" pitchFamily="34" charset="0"/>
              </a:rPr>
              <a:t> (bottom)</a:t>
            </a:r>
            <a:endParaRPr lang="en-NZ" sz="1050" dirty="0">
              <a:latin typeface="Arial" panose="020B0604020202020204" pitchFamily="34" charset="0"/>
              <a:cs typeface="Arial" panose="020B0604020202020204" pitchFamily="34" charset="0"/>
            </a:endParaRPr>
          </a:p>
          <a:p>
            <a:pPr marL="216000">
              <a:lnSpc>
                <a:spcPct val="100000"/>
              </a:lnSpc>
              <a:spcBef>
                <a:spcPts val="1800"/>
              </a:spcBef>
              <a:tabLst>
                <a:tab pos="864000" algn="l"/>
              </a:tabLst>
            </a:pPr>
            <a:r>
              <a:rPr lang="en-NZ" sz="1050" b="1" dirty="0">
                <a:solidFill>
                  <a:srgbClr val="2C4F4B"/>
                </a:solidFill>
                <a:latin typeface="Arial" panose="020B0604020202020204" pitchFamily="34" charset="0"/>
                <a:cs typeface="Arial" panose="020B0604020202020204" pitchFamily="34" charset="0"/>
              </a:rPr>
              <a:t>Text and map	</a:t>
            </a:r>
            <a:r>
              <a:rPr lang="en-NZ" sz="1050" i="1" dirty="0" err="1">
                <a:solidFill>
                  <a:srgbClr val="2C4F4B"/>
                </a:solidFill>
                <a:latin typeface="Arial" panose="020B0604020202020204" pitchFamily="34" charset="0"/>
                <a:cs typeface="Arial" panose="020B0604020202020204" pitchFamily="34" charset="0"/>
              </a:rPr>
              <a:t>Acridotheres</a:t>
            </a:r>
            <a:r>
              <a:rPr lang="en-NZ" sz="1050" i="1" dirty="0">
                <a:solidFill>
                  <a:srgbClr val="2C4F4B"/>
                </a:solidFill>
                <a:latin typeface="Arial" panose="020B0604020202020204" pitchFamily="34" charset="0"/>
                <a:cs typeface="Arial" panose="020B0604020202020204" pitchFamily="34" charset="0"/>
              </a:rPr>
              <a:t> tristis (common </a:t>
            </a:r>
            <a:r>
              <a:rPr lang="en-NZ" sz="1050" i="1" dirty="0" err="1">
                <a:solidFill>
                  <a:srgbClr val="2C4F4B"/>
                </a:solidFill>
                <a:latin typeface="Arial" panose="020B0604020202020204" pitchFamily="34" charset="0"/>
                <a:cs typeface="Arial" panose="020B0604020202020204" pitchFamily="34" charset="0"/>
              </a:rPr>
              <a:t>myna</a:t>
            </a:r>
            <a:r>
              <a:rPr lang="en-NZ" sz="1050" i="1"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rPr>
              <a:t>– CABI 						</a:t>
            </a:r>
            <a:r>
              <a:rPr lang="en-NZ" sz="1050" dirty="0">
                <a:solidFill>
                  <a:srgbClr val="2C4F4B"/>
                </a:solidFill>
                <a:latin typeface="Arial" panose="020B0604020202020204" pitchFamily="34" charset="0"/>
                <a:cs typeface="Arial" panose="020B0604020202020204" pitchFamily="34" charset="0"/>
                <a:hlinkClick r:id="rId7"/>
              </a:rPr>
              <a:t>https://www.cabi.org/isc/datasheet/2994</a:t>
            </a:r>
            <a:r>
              <a:rPr lang="en-NZ" sz="1050" dirty="0">
                <a:solidFill>
                  <a:srgbClr val="2C4F4B"/>
                </a:solidFill>
                <a:latin typeface="Arial" panose="020B0604020202020204" pitchFamily="34" charset="0"/>
                <a:cs typeface="Arial" panose="020B0604020202020204" pitchFamily="34" charset="0"/>
              </a:rPr>
              <a:t> 	</a:t>
            </a:r>
          </a:p>
        </p:txBody>
      </p:sp>
      <p:sp>
        <p:nvSpPr>
          <p:cNvPr id="32" name="Title 1">
            <a:extLst>
              <a:ext uri="{FF2B5EF4-FFF2-40B4-BE49-F238E27FC236}">
                <a16:creationId xmlns:a16="http://schemas.microsoft.com/office/drawing/2014/main" id="{C138403F-E76C-611F-B37B-2EF5F81973F8}"/>
              </a:ext>
            </a:extLst>
          </p:cNvPr>
          <p:cNvSpPr>
            <a:spLocks noGrp="1"/>
          </p:cNvSpPr>
          <p:nvPr>
            <p:ph type="title"/>
          </p:nvPr>
        </p:nvSpPr>
        <p:spPr>
          <a:xfrm>
            <a:off x="0" y="0"/>
            <a:ext cx="6857999" cy="1052993"/>
          </a:xfrm>
          <a:solidFill>
            <a:srgbClr val="18434D"/>
          </a:solidFill>
          <a:ln>
            <a:noFill/>
          </a:ln>
        </p:spPr>
        <p:txBody>
          <a:bodyPr anchor="ctr"/>
          <a:lstStyle/>
          <a:p>
            <a:r>
              <a:rPr lang="en-NZ" sz="2800" b="1" dirty="0">
                <a:solidFill>
                  <a:srgbClr val="E8F3F7"/>
                </a:solidFill>
                <a:latin typeface="Arial" panose="020B0604020202020204" pitchFamily="34" charset="0"/>
                <a:cs typeface="Arial" panose="020B0604020202020204" pitchFamily="34" charset="0"/>
              </a:rPr>
              <a:t>  Common </a:t>
            </a:r>
            <a:r>
              <a:rPr lang="en-NZ" sz="2800" b="1" dirty="0" err="1">
                <a:solidFill>
                  <a:srgbClr val="E8F3F7"/>
                </a:solidFill>
                <a:latin typeface="Arial" panose="020B0604020202020204" pitchFamily="34" charset="0"/>
                <a:cs typeface="Arial" panose="020B0604020202020204" pitchFamily="34" charset="0"/>
              </a:rPr>
              <a:t>myna</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err="1">
                <a:solidFill>
                  <a:srgbClr val="E2C06A"/>
                </a:solidFill>
                <a:latin typeface="Arial" panose="020B0604020202020204" pitchFamily="34" charset="0"/>
                <a:cs typeface="Arial" panose="020B0604020202020204" pitchFamily="34" charset="0"/>
              </a:rPr>
              <a:t>Acridotheres</a:t>
            </a:r>
            <a:r>
              <a:rPr lang="en-NZ" sz="1600" b="1" i="1" dirty="0">
                <a:solidFill>
                  <a:srgbClr val="E2C06A"/>
                </a:solidFill>
                <a:latin typeface="Arial" panose="020B0604020202020204" pitchFamily="34" charset="0"/>
                <a:cs typeface="Arial" panose="020B0604020202020204" pitchFamily="34" charset="0"/>
              </a:rPr>
              <a:t> tristis</a:t>
            </a:r>
            <a:r>
              <a:rPr lang="en-NZ" sz="1600" b="1" dirty="0">
                <a:solidFill>
                  <a:srgbClr val="E2C06A"/>
                </a:solidFill>
                <a:latin typeface="Arial" panose="020B0604020202020204" pitchFamily="34" charset="0"/>
                <a:cs typeface="Arial" panose="020B0604020202020204" pitchFamily="34" charset="0"/>
              </a:rPr>
              <a:t>*</a:t>
            </a:r>
            <a:endParaRPr lang="en-NZ" b="1" dirty="0">
              <a:solidFill>
                <a:srgbClr val="E2C06A"/>
              </a:solidFill>
              <a:latin typeface="Arial" panose="020B0604020202020204" pitchFamily="34" charset="0"/>
              <a:cs typeface="Arial" panose="020B0604020202020204" pitchFamily="34" charset="0"/>
            </a:endParaRPr>
          </a:p>
        </p:txBody>
      </p:sp>
      <p:sp>
        <p:nvSpPr>
          <p:cNvPr id="34" name="Text Placeholder 3">
            <a:extLst>
              <a:ext uri="{FF2B5EF4-FFF2-40B4-BE49-F238E27FC236}">
                <a16:creationId xmlns:a16="http://schemas.microsoft.com/office/drawing/2014/main" id="{8F62B84C-CD2C-3B83-1382-C57362EC07D8}"/>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a:solidFill>
                  <a:srgbClr val="C4E0EB"/>
                </a:solidFill>
                <a:latin typeface="Arial" panose="020B0604020202020204" pitchFamily="34" charset="0"/>
                <a:cs typeface="Arial" panose="020B0604020202020204" pitchFamily="34" charset="0"/>
              </a:rPr>
              <a:t>IMPACTS</a:t>
            </a:r>
            <a:endParaRPr lang="en-NZ" sz="2000" b="1" dirty="0">
              <a:solidFill>
                <a:srgbClr val="C4E0EB"/>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26025BF6-D611-11F2-5B66-463838E48CF9}"/>
              </a:ext>
            </a:extLst>
          </p:cNvPr>
          <p:cNvSpPr/>
          <p:nvPr/>
        </p:nvSpPr>
        <p:spPr>
          <a:xfrm>
            <a:off x="1777435"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Large numbers roosting on roofs can potentially contaminate water supplies. Can carry bird mites that can cause dermatitis, asthma, severe irritation and rashes. Can carry arboviruses that an be transmitted to people through insect bites</a:t>
            </a:r>
          </a:p>
        </p:txBody>
      </p:sp>
      <p:sp>
        <p:nvSpPr>
          <p:cNvPr id="38" name="Rectangle 37">
            <a:extLst>
              <a:ext uri="{FF2B5EF4-FFF2-40B4-BE49-F238E27FC236}">
                <a16:creationId xmlns:a16="http://schemas.microsoft.com/office/drawing/2014/main" id="{0D5C71A0-F71D-8A8B-1CD3-BE030FE21335}"/>
              </a:ext>
            </a:extLst>
          </p:cNvPr>
          <p:cNvSpPr/>
          <p:nvPr/>
        </p:nvSpPr>
        <p:spPr>
          <a:xfrm>
            <a:off x="346016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Not reported, but impacts on native animals will have flow-on cultural impacts if these species are of cultural importance</a:t>
            </a:r>
          </a:p>
        </p:txBody>
      </p:sp>
      <p:sp>
        <p:nvSpPr>
          <p:cNvPr id="40" name="Rectangle 39">
            <a:extLst>
              <a:ext uri="{FF2B5EF4-FFF2-40B4-BE49-F238E27FC236}">
                <a16:creationId xmlns:a16="http://schemas.microsoft.com/office/drawing/2014/main" id="{AE81F383-1BCE-8766-6E0F-183AF4B37553}"/>
              </a:ext>
            </a:extLst>
          </p:cNvPr>
          <p:cNvSpPr/>
          <p:nvPr/>
        </p:nvSpPr>
        <p:spPr>
          <a:xfrm>
            <a:off x="514289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Flocks can damage fruit crops, including papaya, mangoes, bananas, </a:t>
            </a:r>
            <a:r>
              <a:rPr lang="en-NZ" sz="1050" dirty="0" err="1">
                <a:solidFill>
                  <a:srgbClr val="18434D"/>
                </a:solidFill>
                <a:latin typeface="Arial" panose="020B0604020202020204" pitchFamily="34" charset="0"/>
                <a:cs typeface="Arial" panose="020B0604020202020204" pitchFamily="34" charset="0"/>
              </a:rPr>
              <a:t>carambole</a:t>
            </a:r>
            <a:r>
              <a:rPr lang="en-NZ" sz="1050" dirty="0">
                <a:solidFill>
                  <a:srgbClr val="18434D"/>
                </a:solidFill>
                <a:latin typeface="Arial" panose="020B0604020202020204" pitchFamily="34" charset="0"/>
                <a:cs typeface="Arial" panose="020B0604020202020204" pitchFamily="34" charset="0"/>
              </a:rPr>
              <a:t> (star fruit), java apple, golden apple, tomato, chilli and other cultivated fruits</a:t>
            </a:r>
          </a:p>
        </p:txBody>
      </p:sp>
      <p:sp>
        <p:nvSpPr>
          <p:cNvPr id="42" name="Text Placeholder 26">
            <a:extLst>
              <a:ext uri="{FF2B5EF4-FFF2-40B4-BE49-F238E27FC236}">
                <a16:creationId xmlns:a16="http://schemas.microsoft.com/office/drawing/2014/main" id="{D1DA9809-F721-716A-24F6-CBB97E682DAB}"/>
              </a:ext>
            </a:extLst>
          </p:cNvPr>
          <p:cNvSpPr txBox="1">
            <a:spLocks/>
          </p:cNvSpPr>
          <p:nvPr/>
        </p:nvSpPr>
        <p:spPr>
          <a:xfrm>
            <a:off x="-17587" y="6658010"/>
            <a:ext cx="6844239" cy="713477"/>
          </a:xfrm>
          <a:prstGeom prst="rect">
            <a:avLst/>
          </a:prstGeom>
        </p:spPr>
        <p:txBody>
          <a:bodyPr vert="horz" lIns="91440" tIns="45720" rIns="91440" bIns="45720" rtlCol="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200"/>
              </a:spcBef>
            </a:pPr>
            <a:r>
              <a:rPr lang="en-NZ" sz="1050" dirty="0">
                <a:solidFill>
                  <a:srgbClr val="2C4F4B"/>
                </a:solidFill>
                <a:latin typeface="Arial" panose="020B0604020202020204" pitchFamily="34" charset="0"/>
                <a:cs typeface="Arial" panose="020B0604020202020204" pitchFamily="34" charset="0"/>
              </a:rPr>
              <a:t>*On Fiji, Tonga, Samoa, Kiribati and Wallis and </a:t>
            </a:r>
            <a:r>
              <a:rPr lang="en-NZ" sz="1050" dirty="0" err="1">
                <a:solidFill>
                  <a:srgbClr val="2C4F4B"/>
                </a:solidFill>
                <a:latin typeface="Arial" panose="020B0604020202020204" pitchFamily="34" charset="0"/>
                <a:cs typeface="Arial" panose="020B0604020202020204" pitchFamily="34" charset="0"/>
              </a:rPr>
              <a:t>Furtuna</a:t>
            </a:r>
            <a:r>
              <a:rPr lang="en-NZ" sz="1050" dirty="0">
                <a:solidFill>
                  <a:srgbClr val="2C4F4B"/>
                </a:solidFill>
                <a:latin typeface="Arial" panose="020B0604020202020204" pitchFamily="34" charset="0"/>
                <a:cs typeface="Arial" panose="020B0604020202020204" pitchFamily="34" charset="0"/>
              </a:rPr>
              <a:t> the closely related jungle </a:t>
            </a:r>
            <a:r>
              <a:rPr lang="en-NZ" sz="1050" dirty="0" err="1">
                <a:solidFill>
                  <a:srgbClr val="2C4F4B"/>
                </a:solidFill>
                <a:latin typeface="Arial" panose="020B0604020202020204" pitchFamily="34" charset="0"/>
                <a:cs typeface="Arial" panose="020B0604020202020204" pitchFamily="34" charset="0"/>
              </a:rPr>
              <a:t>myna</a:t>
            </a:r>
            <a:r>
              <a:rPr lang="en-NZ" sz="1050" dirty="0">
                <a:solidFill>
                  <a:srgbClr val="2C4F4B"/>
                </a:solidFill>
                <a:latin typeface="Arial" panose="020B0604020202020204" pitchFamily="34" charset="0"/>
                <a:cs typeface="Arial" panose="020B0604020202020204" pitchFamily="34" charset="0"/>
              </a:rPr>
              <a:t> (</a:t>
            </a:r>
            <a:r>
              <a:rPr lang="en-NZ" sz="1050" i="1" dirty="0" err="1">
                <a:solidFill>
                  <a:srgbClr val="2C4F4B"/>
                </a:solidFill>
                <a:latin typeface="Arial" panose="020B0604020202020204" pitchFamily="34" charset="0"/>
                <a:cs typeface="Arial" panose="020B0604020202020204" pitchFamily="34" charset="0"/>
              </a:rPr>
              <a:t>Acridotheres</a:t>
            </a:r>
            <a:r>
              <a:rPr lang="en-NZ" sz="1050" i="1" dirty="0">
                <a:solidFill>
                  <a:srgbClr val="2C4F4B"/>
                </a:solidFill>
                <a:latin typeface="Arial" panose="020B0604020202020204" pitchFamily="34" charset="0"/>
                <a:cs typeface="Arial" panose="020B0604020202020204" pitchFamily="34" charset="0"/>
              </a:rPr>
              <a:t> </a:t>
            </a:r>
            <a:r>
              <a:rPr lang="en-NZ" sz="1050" i="1" dirty="0" err="1">
                <a:solidFill>
                  <a:srgbClr val="2C4F4B"/>
                </a:solidFill>
                <a:latin typeface="Arial" panose="020B0604020202020204" pitchFamily="34" charset="0"/>
                <a:cs typeface="Arial" panose="020B0604020202020204" pitchFamily="34" charset="0"/>
              </a:rPr>
              <a:t>fuscus</a:t>
            </a:r>
            <a:r>
              <a:rPr lang="en-NZ" sz="1050" dirty="0">
                <a:solidFill>
                  <a:srgbClr val="2C4F4B"/>
                </a:solidFill>
                <a:latin typeface="Arial" panose="020B0604020202020204" pitchFamily="34" charset="0"/>
                <a:cs typeface="Arial" panose="020B0604020202020204" pitchFamily="34" charset="0"/>
              </a:rPr>
              <a:t>) is also present. Also called Indian </a:t>
            </a:r>
            <a:r>
              <a:rPr lang="en-NZ" sz="1050" dirty="0" err="1">
                <a:solidFill>
                  <a:srgbClr val="2C4F4B"/>
                </a:solidFill>
                <a:latin typeface="Arial" panose="020B0604020202020204" pitchFamily="34" charset="0"/>
                <a:cs typeface="Arial" panose="020B0604020202020204" pitchFamily="34" charset="0"/>
              </a:rPr>
              <a:t>myna</a:t>
            </a:r>
            <a:r>
              <a:rPr lang="en-NZ" sz="1050" dirty="0">
                <a:solidFill>
                  <a:srgbClr val="2C4F4B"/>
                </a:solidFill>
                <a:latin typeface="Arial" panose="020B0604020202020204" pitchFamily="34" charset="0"/>
                <a:cs typeface="Arial" panose="020B0604020202020204" pitchFamily="34" charset="0"/>
              </a:rPr>
              <a:t>, and sometimes spelled </a:t>
            </a:r>
            <a:r>
              <a:rPr lang="en-NZ" sz="1050" dirty="0" err="1">
                <a:solidFill>
                  <a:srgbClr val="2C4F4B"/>
                </a:solidFill>
                <a:latin typeface="Arial" panose="020B0604020202020204" pitchFamily="34" charset="0"/>
                <a:cs typeface="Arial" panose="020B0604020202020204" pitchFamily="34" charset="0"/>
              </a:rPr>
              <a:t>mynah</a:t>
            </a:r>
            <a:r>
              <a:rPr lang="en-NZ" sz="1050" dirty="0">
                <a:solidFill>
                  <a:srgbClr val="2C4F4B"/>
                </a:solidFill>
                <a:latin typeface="Arial" panose="020B0604020202020204" pitchFamily="34" charset="0"/>
                <a:cs typeface="Arial" panose="020B0604020202020204" pitchFamily="34" charset="0"/>
              </a:rPr>
              <a:t>. The jungle </a:t>
            </a:r>
            <a:r>
              <a:rPr lang="en-NZ" sz="1050" dirty="0" err="1">
                <a:solidFill>
                  <a:srgbClr val="2C4F4B"/>
                </a:solidFill>
                <a:latin typeface="Arial" panose="020B0604020202020204" pitchFamily="34" charset="0"/>
                <a:cs typeface="Arial" panose="020B0604020202020204" pitchFamily="34" charset="0"/>
              </a:rPr>
              <a:t>myna</a:t>
            </a:r>
            <a:r>
              <a:rPr lang="en-NZ" sz="1050" dirty="0">
                <a:solidFill>
                  <a:srgbClr val="2C4F4B"/>
                </a:solidFill>
                <a:latin typeface="Arial" panose="020B0604020202020204" pitchFamily="34" charset="0"/>
                <a:cs typeface="Arial" panose="020B0604020202020204" pitchFamily="34" charset="0"/>
              </a:rPr>
              <a:t> is not as widely distributed as the common </a:t>
            </a:r>
            <a:r>
              <a:rPr lang="en-NZ" sz="1050" dirty="0" err="1">
                <a:solidFill>
                  <a:srgbClr val="2C4F4B"/>
                </a:solidFill>
                <a:latin typeface="Arial" panose="020B0604020202020204" pitchFamily="34" charset="0"/>
                <a:cs typeface="Arial" panose="020B0604020202020204" pitchFamily="34" charset="0"/>
              </a:rPr>
              <a:t>myna</a:t>
            </a:r>
            <a:r>
              <a:rPr lang="en-NZ" sz="1050" dirty="0">
                <a:solidFill>
                  <a:srgbClr val="2C4F4B"/>
                </a:solidFill>
                <a:latin typeface="Arial" panose="020B0604020202020204" pitchFamily="34" charset="0"/>
                <a:cs typeface="Arial" panose="020B0604020202020204" pitchFamily="34" charset="0"/>
              </a:rPr>
              <a:t>. The jungle </a:t>
            </a:r>
            <a:r>
              <a:rPr lang="en-NZ" sz="1050" dirty="0" err="1">
                <a:solidFill>
                  <a:srgbClr val="2C4F4B"/>
                </a:solidFill>
                <a:latin typeface="Arial" panose="020B0604020202020204" pitchFamily="34" charset="0"/>
                <a:cs typeface="Arial" panose="020B0604020202020204" pitchFamily="34" charset="0"/>
              </a:rPr>
              <a:t>myna</a:t>
            </a:r>
            <a:r>
              <a:rPr lang="en-NZ" sz="1050" dirty="0">
                <a:solidFill>
                  <a:srgbClr val="2C4F4B"/>
                </a:solidFill>
                <a:latin typeface="Arial" panose="020B0604020202020204" pitchFamily="34" charset="0"/>
                <a:cs typeface="Arial" panose="020B0604020202020204" pitchFamily="34" charset="0"/>
              </a:rPr>
              <a:t> is dark grey but paler below, its bill is more orange with a bluish base. Jungle </a:t>
            </a:r>
            <a:r>
              <a:rPr lang="en-NZ" sz="1050" dirty="0" err="1">
                <a:solidFill>
                  <a:srgbClr val="2C4F4B"/>
                </a:solidFill>
                <a:latin typeface="Arial" panose="020B0604020202020204" pitchFamily="34" charset="0"/>
                <a:cs typeface="Arial" panose="020B0604020202020204" pitchFamily="34" charset="0"/>
              </a:rPr>
              <a:t>myna</a:t>
            </a:r>
            <a:r>
              <a:rPr lang="en-NZ" sz="1050" dirty="0">
                <a:solidFill>
                  <a:srgbClr val="2C4F4B"/>
                </a:solidFill>
                <a:latin typeface="Arial" panose="020B0604020202020204" pitchFamily="34" charset="0"/>
                <a:cs typeface="Arial" panose="020B0604020202020204" pitchFamily="34" charset="0"/>
              </a:rPr>
              <a:t>  has a very yellow eye and a tuft of forehead feathers</a:t>
            </a:r>
          </a:p>
        </p:txBody>
      </p:sp>
      <p:sp>
        <p:nvSpPr>
          <p:cNvPr id="44" name="Text Placeholder 26">
            <a:extLst>
              <a:ext uri="{FF2B5EF4-FFF2-40B4-BE49-F238E27FC236}">
                <a16:creationId xmlns:a16="http://schemas.microsoft.com/office/drawing/2014/main" id="{A522EBC0-B324-E4D3-52AA-5B8637F15644}"/>
              </a:ext>
            </a:extLst>
          </p:cNvPr>
          <p:cNvSpPr>
            <a:spLocks noGrp="1"/>
          </p:cNvSpPr>
          <p:nvPr>
            <p:ph type="body" sz="half" idx="2"/>
          </p:nvPr>
        </p:nvSpPr>
        <p:spPr>
          <a:xfrm>
            <a:off x="-17587" y="4810420"/>
            <a:ext cx="6844239" cy="1052993"/>
          </a:xfrm>
        </p:spPr>
        <p:txBody>
          <a:bodyPr numCol="1">
            <a:noAutofit/>
          </a:bodyPr>
          <a:lstStyle/>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Native range	C</a:t>
            </a:r>
            <a:r>
              <a:rPr lang="en-NZ" sz="1050" dirty="0">
                <a:solidFill>
                  <a:srgbClr val="2C4F4B"/>
                </a:solidFill>
                <a:latin typeface="Arial" panose="020B0604020202020204" pitchFamily="34" charset="0"/>
                <a:cs typeface="Arial" panose="020B0604020202020204" pitchFamily="34" charset="0"/>
              </a:rPr>
              <a:t>entral and southern Asia throughout India, Afghanistan, Turkestan, Bangladesh, Sri 		Lanka, southern China and Indochina, with signs of natural spread to Iran and north into		southern Russian states and former Soviet countries</a:t>
            </a:r>
            <a:endParaRPr lang="en-NZ" sz="1050" dirty="0">
              <a:latin typeface="Arial" panose="020B0604020202020204" pitchFamily="34" charset="0"/>
              <a:cs typeface="Arial" panose="020B0604020202020204" pitchFamily="34" charset="0"/>
            </a:endParaRPr>
          </a:p>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Introduced range	</a:t>
            </a:r>
            <a:r>
              <a:rPr lang="en-NZ" sz="1050" dirty="0">
                <a:solidFill>
                  <a:srgbClr val="2C4F4B"/>
                </a:solidFill>
                <a:latin typeface="Arial" panose="020B0604020202020204" pitchFamily="34" charset="0"/>
                <a:cs typeface="Arial" panose="020B0604020202020204" pitchFamily="34" charset="0"/>
              </a:rPr>
              <a:t>Parts of South East Asia, New Zealand, eastern Australia, southern Africa and 			Madagascar, many islands in the Atlantic and Indian Oceans, Fiji, Tonga, Wallis and 		Fortuna, New Caledonia, Tokelau, (extinct) Solomon Islands, Samoa, Cook Islands, 		French Polynesia</a:t>
            </a:r>
          </a:p>
        </p:txBody>
      </p:sp>
      <p:pic>
        <p:nvPicPr>
          <p:cNvPr id="3" name="Content Placeholder 36" descr="Logo&#10;&#10;Description automatically generated">
            <a:extLst>
              <a:ext uri="{FF2B5EF4-FFF2-40B4-BE49-F238E27FC236}">
                <a16:creationId xmlns:a16="http://schemas.microsoft.com/office/drawing/2014/main" id="{84FFDA14-3B8C-C608-B87D-E98F985A7E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96" y="9083924"/>
            <a:ext cx="1744045" cy="717550"/>
          </a:xfrm>
          <a:prstGeom prst="rect">
            <a:avLst/>
          </a:prstGeom>
        </p:spPr>
      </p:pic>
      <p:pic>
        <p:nvPicPr>
          <p:cNvPr id="4" name="Picture 8" descr="Image result for gef logo">
            <a:extLst>
              <a:ext uri="{FF2B5EF4-FFF2-40B4-BE49-F238E27FC236}">
                <a16:creationId xmlns:a16="http://schemas.microsoft.com/office/drawing/2014/main" id="{DDAC05C0-2043-C592-8341-04F8AFE6C3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4870" y="9145395"/>
            <a:ext cx="532059" cy="62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54E1DDE0-039D-B797-0E8D-3964050CD3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8597" y="9122024"/>
            <a:ext cx="681339" cy="675540"/>
          </a:xfrm>
          <a:prstGeom prst="rect">
            <a:avLst/>
          </a:prstGeom>
        </p:spPr>
      </p:pic>
      <p:pic>
        <p:nvPicPr>
          <p:cNvPr id="6" name="Picture 5" descr="Shape&#10;&#10;Description automatically generated">
            <a:extLst>
              <a:ext uri="{FF2B5EF4-FFF2-40B4-BE49-F238E27FC236}">
                <a16:creationId xmlns:a16="http://schemas.microsoft.com/office/drawing/2014/main" id="{33F43D2B-1C77-F29F-7CF8-7482E666578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2476" y="8987284"/>
            <a:ext cx="898276" cy="898276"/>
          </a:xfrm>
          <a:prstGeom prst="rect">
            <a:avLst/>
          </a:prstGeom>
        </p:spPr>
      </p:pic>
      <p:pic>
        <p:nvPicPr>
          <p:cNvPr id="8" name="Picture 14" descr="UNEP - UN Environment Programme">
            <a:extLst>
              <a:ext uri="{FF2B5EF4-FFF2-40B4-BE49-F238E27FC236}">
                <a16:creationId xmlns:a16="http://schemas.microsoft.com/office/drawing/2014/main" id="{9EA42D40-4E24-E8E8-E91E-6F7ED58C064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8461" y="9092606"/>
            <a:ext cx="748551" cy="6407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with medium confidence">
            <a:extLst>
              <a:ext uri="{FF2B5EF4-FFF2-40B4-BE49-F238E27FC236}">
                <a16:creationId xmlns:a16="http://schemas.microsoft.com/office/drawing/2014/main" id="{D2EEC92D-8C3B-41F0-C556-41D6E23471A2}"/>
              </a:ext>
            </a:extLst>
          </p:cNvPr>
          <p:cNvPicPr>
            <a:picLocks noChangeAspect="1"/>
          </p:cNvPicPr>
          <p:nvPr/>
        </p:nvPicPr>
        <p:blipFill rotWithShape="1">
          <a:blip r:embed="rId13">
            <a:extLst>
              <a:ext uri="{28A0092B-C50C-407E-A947-70E740481C1C}">
                <a14:useLocalDpi xmlns:a14="http://schemas.microsoft.com/office/drawing/2010/main" val="0"/>
              </a:ext>
            </a:extLst>
          </a:blip>
          <a:srcRect r="36111"/>
          <a:stretch/>
        </p:blipFill>
        <p:spPr>
          <a:xfrm>
            <a:off x="4584953" y="9237217"/>
            <a:ext cx="1115881" cy="410964"/>
          </a:xfrm>
          <a:prstGeom prst="rect">
            <a:avLst/>
          </a:prstGeom>
        </p:spPr>
      </p:pic>
    </p:spTree>
    <p:extLst>
      <p:ext uri="{BB962C8B-B14F-4D97-AF65-F5344CB8AC3E}">
        <p14:creationId xmlns:p14="http://schemas.microsoft.com/office/powerpoint/2010/main" val="29709357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d28d3b-2eb6-4c86-a122-9a28e2ca895d" xsi:nil="true"/>
    <lcf76f155ced4ddcb4097134ff3c332f xmlns="659f04ed-c2e1-4740-8d05-705e7d8c863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A15BE653C5C64A88B943E631BB533B" ma:contentTypeVersion="15" ma:contentTypeDescription="Create a new document." ma:contentTypeScope="" ma:versionID="445505d6c07d49e4f610b75f7f504039">
  <xsd:schema xmlns:xsd="http://www.w3.org/2001/XMLSchema" xmlns:xs="http://www.w3.org/2001/XMLSchema" xmlns:p="http://schemas.microsoft.com/office/2006/metadata/properties" xmlns:ns2="659f04ed-c2e1-4740-8d05-705e7d8c863e" xmlns:ns3="9bd28d3b-2eb6-4c86-a122-9a28e2ca895d" targetNamespace="http://schemas.microsoft.com/office/2006/metadata/properties" ma:root="true" ma:fieldsID="fdce5aa0a25181caeb6dacb69475d062" ns2:_="" ns3:_="">
    <xsd:import namespace="659f04ed-c2e1-4740-8d05-705e7d8c863e"/>
    <xsd:import namespace="9bd28d3b-2eb6-4c86-a122-9a28e2ca89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f04ed-c2e1-4740-8d05-705e7d8c8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7fece0-7c67-4b6d-b059-36af53aee6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d28d3b-2eb6-4c86-a122-9a28e2ca895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2220e1-ce1d-4d49-94d0-6160d0f9ae98}" ma:internalName="TaxCatchAll" ma:showField="CatchAllData" ma:web="9bd28d3b-2eb6-4c86-a122-9a28e2ca89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EE7D3E-23E2-4F8C-A563-F5B5CE073448}">
  <ds:schemaRefs>
    <ds:schemaRef ds:uri="http://schemas.microsoft.com/office/2006/documentManagement/types"/>
    <ds:schemaRef ds:uri="http://schemas.microsoft.com/office/infopath/2007/PartnerControls"/>
    <ds:schemaRef ds:uri="9bd28d3b-2eb6-4c86-a122-9a28e2ca895d"/>
    <ds:schemaRef ds:uri="http://purl.org/dc/dcmitype/"/>
    <ds:schemaRef ds:uri="http://schemas.microsoft.com/office/2006/metadata/properties"/>
    <ds:schemaRef ds:uri="http://purl.org/dc/terms/"/>
    <ds:schemaRef ds:uri="http://www.w3.org/XML/1998/namespace"/>
    <ds:schemaRef ds:uri="http://purl.org/dc/elements/1.1/"/>
    <ds:schemaRef ds:uri="659f04ed-c2e1-4740-8d05-705e7d8c863e"/>
    <ds:schemaRef ds:uri="http://schemas.openxmlformats.org/package/2006/metadata/core-properties"/>
  </ds:schemaRefs>
</ds:datastoreItem>
</file>

<file path=customXml/itemProps2.xml><?xml version="1.0" encoding="utf-8"?>
<ds:datastoreItem xmlns:ds="http://schemas.openxmlformats.org/officeDocument/2006/customXml" ds:itemID="{48973E5C-EBB5-404A-8403-4CD006087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f04ed-c2e1-4740-8d05-705e7d8c863e"/>
    <ds:schemaRef ds:uri="9bd28d3b-2eb6-4c86-a122-9a28e2ca8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061B04-E000-48AF-8E43-C756013BC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1491</TotalTime>
  <Words>641</Words>
  <Application>Microsoft Office PowerPoint</Application>
  <PresentationFormat>A4 Paper (210x297 mm)</PresentationFormat>
  <Paragraphs>40</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Narrow</vt:lpstr>
      <vt:lpstr>Calibri</vt:lpstr>
      <vt:lpstr>Calibri Light</vt:lpstr>
      <vt:lpstr>Office Theme</vt:lpstr>
      <vt:lpstr>  Common myna   Acridotheres tristis*</vt:lpstr>
      <vt:lpstr>  Common myna   Acridotheres tristis*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Mongoose Herpestes auropunctatus, H. fuscus and other species*</dc:title>
  <dc:creator>Monica Gruber</dc:creator>
  <cp:lastModifiedBy>Monica Gruber</cp:lastModifiedBy>
  <cp:revision>5</cp:revision>
  <dcterms:created xsi:type="dcterms:W3CDTF">2022-07-10T23:01:02Z</dcterms:created>
  <dcterms:modified xsi:type="dcterms:W3CDTF">2022-09-09T03:46:00Z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0x0101008BA15BE653C5C64A88B943E631BB533B</vt:lpwstr>
  </property>
  <property fmtid="{D5CDD505-2E9C-101B-9397-08002B2CF9AE}" pid="3" name="MediaServiceImageTags">
    <vt:lpwstr/>
  </property>
</Properties>
</file>